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306" r:id="rId2"/>
    <p:sldId id="319" r:id="rId3"/>
    <p:sldId id="318" r:id="rId4"/>
    <p:sldId id="327" r:id="rId5"/>
    <p:sldId id="314" r:id="rId6"/>
    <p:sldId id="309" r:id="rId7"/>
    <p:sldId id="315" r:id="rId8"/>
    <p:sldId id="316" r:id="rId9"/>
    <p:sldId id="312" r:id="rId10"/>
    <p:sldId id="323" r:id="rId11"/>
    <p:sldId id="320" r:id="rId12"/>
    <p:sldId id="324" r:id="rId13"/>
    <p:sldId id="321" r:id="rId14"/>
    <p:sldId id="325" r:id="rId15"/>
    <p:sldId id="326" r:id="rId16"/>
    <p:sldId id="322" r:id="rId17"/>
    <p:sldId id="295" r:id="rId18"/>
    <p:sldId id="317" r:id="rId19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B5B717-54A9-0A9D-DFAE-5A809D5F960E}" name="Ryan Aston" initials="RA" userId="S::Ryan.Aston@sci-cg.com::0feacddf-0320-4807-ae47-d8e0d9f04f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B6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2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86165-9327-42E6-A614-EF4140B6089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DC8DA1-B3DC-4BF4-8072-FE48218B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Without a demand management framework, CGA’s knowledge of groundwater use on a parcel scale is limited.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DC8DA1-B3DC-4BF4-8072-FE48218B9A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26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Protection of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DC8DA1-B3DC-4BF4-8072-FE48218B9A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1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0.51 is about 31% of 1.65</a:t>
            </a:r>
          </a:p>
          <a:p>
            <a:r>
              <a:rPr lang="en-US" dirty="0"/>
              <a:t>2.36 is about 31% of 7.64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DC8DA1-B3DC-4BF4-8072-FE48218B9AD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8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9097C1-DC9B-4FE7-B126-A9D1B407A5EC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BD75-DF63-4327-A390-06ACFB3746AB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9A7A-1EE5-4A8A-AA7F-7E73DC7DCBD7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D45DAF4-34BF-45C6-A07A-9EDBE7C90792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9500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23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53852"/>
            <a:ext cx="11029615" cy="4580876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F670-DAD5-4A23-B8C1-CDAAB2BA33C3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84553" y="6434728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04BDBD-07CB-4BD5-9E84-CC669EF045E6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24DB8-E6B7-48C5-AB6D-B579464E4A16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84552" y="6434728"/>
            <a:ext cx="105251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C844A-1BB4-494E-A2FB-83ADA8E9BC0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84552" y="6434728"/>
            <a:ext cx="105251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9A539B-FE8D-B8F2-B559-B71EFADF6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91D26-2AAC-4EE2-9EC0-07A4D4E08BD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9AA39-CD50-3B61-CA0F-1088800B4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CF9EC9-CFB8-5BCF-792E-8EFB4A69D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4553" y="6395338"/>
            <a:ext cx="105251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E73388-CEFE-44FB-FDD7-A79D2D9DC075}"/>
              </a:ext>
            </a:extLst>
          </p:cNvPr>
          <p:cNvSpPr/>
          <p:nvPr userDrawn="1"/>
        </p:nvSpPr>
        <p:spPr>
          <a:xfrm>
            <a:off x="446533" y="605017"/>
            <a:ext cx="3712955" cy="578554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0758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9EA40-270C-4B7F-A3CD-56FDCEA6A3FA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079255" y="6434728"/>
            <a:ext cx="105251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4683-1075-4325-ABDA-1B1120EDA93C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84552" y="6434728"/>
            <a:ext cx="105251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E839D8-EEE1-4A66-8BA4-11E803B3A0C4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E691D26-2AAC-4EE2-9EC0-07A4D4E08BD8}" type="datetime1">
              <a:rPr lang="en-US" smtClean="0"/>
              <a:t>6/3/2025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Picture 6" descr="A picture containing object, clock, dark, sitting&#10;&#10;Description automatically generated">
            <a:extLst>
              <a:ext uri="{FF2B5EF4-FFF2-40B4-BE49-F238E27FC236}">
                <a16:creationId xmlns:a16="http://schemas.microsoft.com/office/drawing/2014/main" id="{BEA68E1A-7794-2B5B-7285-3AD45B78475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5107" y="6573375"/>
            <a:ext cx="1190325" cy="217234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B5F6BD3A-FA5D-F5CD-8430-EE59FB07F85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972123" y="6573375"/>
            <a:ext cx="461139" cy="2225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611AD15-5E53-0530-B223-D28971C6F626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609953" y="6573375"/>
            <a:ext cx="1006750" cy="2193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87DA1-EF7B-4E34-1930-F100C3BF2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93A92-F42A-B887-A187-3E70176E1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494963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Colusa Groundwater Authority</a:t>
            </a:r>
            <a:br>
              <a:rPr lang="en-US" dirty="0"/>
            </a:br>
            <a:r>
              <a:rPr lang="en-US" dirty="0"/>
              <a:t>Board of Directors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0AD8E-8F88-D884-973F-D8DFDF515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795BBE-4F88-744C-32C5-CA59BA4CD7EC}"/>
              </a:ext>
            </a:extLst>
          </p:cNvPr>
          <p:cNvSpPr txBox="1">
            <a:spLocks/>
          </p:cNvSpPr>
          <p:nvPr/>
        </p:nvSpPr>
        <p:spPr>
          <a:xfrm>
            <a:off x="599227" y="3181914"/>
            <a:ext cx="10993546" cy="13646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/>
              <a:t>Assessment Workshop </a:t>
            </a:r>
          </a:p>
          <a:p>
            <a:pPr algn="ctr"/>
            <a:r>
              <a:rPr lang="en-US" sz="2000" dirty="0"/>
              <a:t>June 3, 2025</a:t>
            </a:r>
          </a:p>
        </p:txBody>
      </p:sp>
    </p:spTree>
    <p:extLst>
      <p:ext uri="{BB962C8B-B14F-4D97-AF65-F5344CB8AC3E}">
        <p14:creationId xmlns:p14="http://schemas.microsoft.com/office/powerpoint/2010/main" val="2740556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3BF4-AD1F-31FF-5C58-4D3766B4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F2AEC-4B94-2488-83D4-43DB05A3E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53852"/>
            <a:ext cx="11029615" cy="2149977"/>
          </a:xfrm>
        </p:spPr>
        <p:txBody>
          <a:bodyPr/>
          <a:lstStyle/>
          <a:p>
            <a:r>
              <a:rPr lang="en-US" dirty="0"/>
              <a:t>Staff has developed two alternative approaches that add a fourth Land Use Group: “Surface Water.”</a:t>
            </a:r>
          </a:p>
          <a:p>
            <a:pPr lvl="1"/>
            <a:r>
              <a:rPr lang="en-US" dirty="0"/>
              <a:t>Non-Irrigated: Lands that are not irrigated / not using water.</a:t>
            </a:r>
          </a:p>
          <a:p>
            <a:pPr lvl="1"/>
            <a:r>
              <a:rPr lang="en-US" dirty="0"/>
              <a:t>Groundwater Only: Irrigated / water-using lands that have no access to surface water.</a:t>
            </a:r>
          </a:p>
          <a:p>
            <a:pPr lvl="1"/>
            <a:r>
              <a:rPr lang="en-US" dirty="0"/>
              <a:t>Mixed Use: Irrigated lands that use both groundwater and surface water (includes the CVP Contractors).</a:t>
            </a:r>
          </a:p>
          <a:p>
            <a:pPr lvl="1"/>
            <a:r>
              <a:rPr lang="en-US" dirty="0"/>
              <a:t>Surface Water: Irrigated lands that primarily use surface water (includes riparian users and the Settlement Contractors).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7F03D-A006-534C-4D89-FE64C32A0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7C9D63-69B5-F21D-986D-56E510FC33E7}"/>
              </a:ext>
            </a:extLst>
          </p:cNvPr>
          <p:cNvSpPr txBox="1"/>
          <p:nvPr/>
        </p:nvSpPr>
        <p:spPr>
          <a:xfrm>
            <a:off x="3867248" y="4179582"/>
            <a:ext cx="4457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Alternative Reliance on Groundwater Scoring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AEAF12-12C8-3B95-B88F-F292E50BB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1316" y="4648188"/>
            <a:ext cx="6309360" cy="150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072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30FB1-FDCE-4D2E-C692-BA1E58D3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Approach – Scenario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599CD-009A-CE19-67F7-C9253DC98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791706"/>
            <a:ext cx="4159484" cy="4156333"/>
          </a:xfrm>
        </p:spPr>
        <p:txBody>
          <a:bodyPr/>
          <a:lstStyle/>
          <a:p>
            <a:r>
              <a:rPr lang="en-US" dirty="0"/>
              <a:t>As an alternative approach, Scenario 2 adds a fourth Land Use Group – “Surface Water.” This group incudes irrigated lands that use limited or no groundwater.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4124A-719E-2DC7-9E21-1C3764AF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19FC83-FAD1-F2FC-E087-32FB14FC0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515" y="1621248"/>
            <a:ext cx="6309360" cy="16140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246FB71-0015-20F9-D189-79397C4FF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515" y="3235271"/>
            <a:ext cx="6309360" cy="16391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59CE66-E6BE-B7CB-7A25-6266375E6A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3516" y="4877558"/>
            <a:ext cx="6309360" cy="161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988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58056-2C0B-9BCA-EF5C-D68C37D0F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DC2B-7EF5-17CC-C193-D6803156D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Approach – Scenario 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7EF11-1EAB-639F-9C29-17C5A42C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CB5D3D-ED46-090F-E0B8-643DCB2B3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869" y="2970772"/>
            <a:ext cx="8230261" cy="202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023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9729F-7FFD-9846-BE2D-1D474E96F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299ED-75F7-80E0-A18F-8E35938A8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Approach – Scenario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483D0-E255-93AD-6EB1-5D625D395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53852"/>
            <a:ext cx="4585611" cy="4580876"/>
          </a:xfrm>
        </p:spPr>
        <p:txBody>
          <a:bodyPr/>
          <a:lstStyle/>
          <a:p>
            <a:r>
              <a:rPr lang="en-US" dirty="0"/>
              <a:t>As another alternative approach, Scenario 3 weights the cost of Groundwater Sustainability Services based </a:t>
            </a:r>
            <a:r>
              <a:rPr lang="en-US" i="1" dirty="0"/>
              <a:t>only</a:t>
            </a:r>
            <a:r>
              <a:rPr lang="en-US" dirty="0"/>
              <a:t> on Reliance on Groundwater.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3E094-F5DA-2BE7-57CE-FF87751BF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02EAED-E2A5-8B72-EB78-B15C61A2C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0425" y="1633036"/>
            <a:ext cx="6309360" cy="16140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867E54-45D7-266B-DBE4-CAA066F3C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0425" y="3260387"/>
            <a:ext cx="6309360" cy="163915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9C1ED2C-1655-96A1-78EF-8BE83E5E52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0425" y="4926188"/>
            <a:ext cx="6309360" cy="1616600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65B1B7E2-DEF9-0B24-35A8-BC8EFAC6F345}"/>
              </a:ext>
            </a:extLst>
          </p:cNvPr>
          <p:cNvSpPr/>
          <p:nvPr/>
        </p:nvSpPr>
        <p:spPr>
          <a:xfrm>
            <a:off x="6979425" y="5707838"/>
            <a:ext cx="914400" cy="83495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5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2D4CA-044D-5585-797A-9BFE4087F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1775C-C888-676A-4E41-9240D2A92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Approach – Scenario 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2FDB6-E056-1B40-E6C2-4CDEE544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E7EB21-9B0A-6AFF-A689-394346887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970935"/>
            <a:ext cx="8229600" cy="202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98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62693-4B7F-490C-22EF-ED7DBFD4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Rate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B157C-10EA-9591-B592-7D1C32AAF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BB6B0FC8-EB0D-3C14-6FFF-BD5C65A62A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4458" y="1981715"/>
            <a:ext cx="5943600" cy="12604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0D8F1E-1A35-1FEA-0675-2ED76D42B993}"/>
              </a:ext>
            </a:extLst>
          </p:cNvPr>
          <p:cNvSpPr txBox="1"/>
          <p:nvPr/>
        </p:nvSpPr>
        <p:spPr>
          <a:xfrm>
            <a:off x="1284791" y="2373768"/>
            <a:ext cx="34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Scenario 1 – Proposed Assessment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57507D-68B3-502D-ABB7-0A79BBBA878E}"/>
              </a:ext>
            </a:extLst>
          </p:cNvPr>
          <p:cNvSpPr txBox="1"/>
          <p:nvPr/>
        </p:nvSpPr>
        <p:spPr>
          <a:xfrm>
            <a:off x="1284792" y="5466898"/>
            <a:ext cx="347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Scenario 3 – Alternative Approach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C933A8-1894-2561-0FB3-22D1CCA5B6E6}"/>
              </a:ext>
            </a:extLst>
          </p:cNvPr>
          <p:cNvSpPr txBox="1"/>
          <p:nvPr/>
        </p:nvSpPr>
        <p:spPr>
          <a:xfrm>
            <a:off x="1284791" y="3921743"/>
            <a:ext cx="34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Scenario 2 – Alternative Approach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604785-B075-8F75-6BA6-CA07E74B6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4458" y="3374363"/>
            <a:ext cx="5943600" cy="14640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C86A7F-1A84-42F8-072B-471AF167C8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4458" y="4919518"/>
            <a:ext cx="5943600" cy="146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703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7CB3-AEA5-B7B8-FEED-719EF2A55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Balloting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312A-A436-1710-BA6E-66ACE7617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 Board direction, ballots are mailed to all affected property owners along with a notice that details:</a:t>
            </a:r>
          </a:p>
          <a:p>
            <a:pPr lvl="1"/>
            <a:r>
              <a:rPr lang="en-US" dirty="0"/>
              <a:t>A description of services to be funded by the assessment and the benefits provided to property owners.</a:t>
            </a:r>
          </a:p>
          <a:p>
            <a:pPr lvl="1"/>
            <a:r>
              <a:rPr lang="en-US" dirty="0"/>
              <a:t>The proposed charge for each property owner, the total cost of the assessment, and the maximum assessment rates.</a:t>
            </a:r>
          </a:p>
          <a:p>
            <a:pPr lvl="1"/>
            <a:r>
              <a:rPr lang="en-US" dirty="0"/>
              <a:t>An explanation of the process for submitting objections and ballots.</a:t>
            </a:r>
          </a:p>
          <a:p>
            <a:r>
              <a:rPr lang="en-US" dirty="0"/>
              <a:t>Objections based on noncompliance with Proposition 218 may be submitted up to 45 days after ballots are mailed.</a:t>
            </a:r>
          </a:p>
          <a:p>
            <a:pPr lvl="1"/>
            <a:r>
              <a:rPr lang="en-US" dirty="0"/>
              <a:t>CGA will review and provide written responses to objections. Changes to the assessment may be considered.</a:t>
            </a:r>
          </a:p>
          <a:p>
            <a:r>
              <a:rPr lang="en-US" dirty="0"/>
              <a:t>Ballots may be submitted up until the public input portion of the public hearing has closed (must be at least 45 days after ballots are mailed – CGA is considering a 55-day balloting period).</a:t>
            </a:r>
          </a:p>
          <a:p>
            <a:r>
              <a:rPr lang="en-US" dirty="0"/>
              <a:t>If a majority of </a:t>
            </a:r>
            <a:r>
              <a:rPr lang="en-US" i="1" dirty="0"/>
              <a:t>returned</a:t>
            </a:r>
            <a:r>
              <a:rPr lang="en-US" dirty="0"/>
              <a:t> ballots are submitted against the assessment, then it cannot be imposed.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AD37B-D029-ADF6-8989-9200B7A88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184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BA711E-0CCB-2A34-985E-6224E8C8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8CB64A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8CB64A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B2DC8F-466B-EDA4-DF7A-9FAC4D15E47D}"/>
              </a:ext>
            </a:extLst>
          </p:cNvPr>
          <p:cNvSpPr txBox="1"/>
          <p:nvPr/>
        </p:nvSpPr>
        <p:spPr>
          <a:xfrm>
            <a:off x="543139" y="756271"/>
            <a:ext cx="3485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Tentative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cap="all" dirty="0">
                <a:solidFill>
                  <a:prstClr val="white"/>
                </a:solidFill>
                <a:latin typeface="Gill Sans MT" panose="020B0502020104020203"/>
              </a:rPr>
              <a:t>Assessment</a:t>
            </a: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Timeline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82AA1D-A64B-AF9F-7E87-9C36BE1BB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455231"/>
              </p:ext>
            </p:extLst>
          </p:nvPr>
        </p:nvGraphicFramePr>
        <p:xfrm>
          <a:off x="4462318" y="1163359"/>
          <a:ext cx="7186543" cy="4900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565">
                  <a:extLst>
                    <a:ext uri="{9D8B030D-6E8A-4147-A177-3AD203B41FA5}">
                      <a16:colId xmlns:a16="http://schemas.microsoft.com/office/drawing/2014/main" val="3565015282"/>
                    </a:ext>
                  </a:extLst>
                </a:gridCol>
                <a:gridCol w="4090261">
                  <a:extLst>
                    <a:ext uri="{9D8B030D-6E8A-4147-A177-3AD203B41FA5}">
                      <a16:colId xmlns:a16="http://schemas.microsoft.com/office/drawing/2014/main" val="1497581931"/>
                    </a:ext>
                  </a:extLst>
                </a:gridCol>
                <a:gridCol w="2542717">
                  <a:extLst>
                    <a:ext uri="{9D8B030D-6E8A-4147-A177-3AD203B41FA5}">
                      <a16:colId xmlns:a16="http://schemas.microsoft.com/office/drawing/2014/main" val="739200769"/>
                    </a:ext>
                  </a:extLst>
                </a:gridCol>
              </a:tblGrid>
              <a:tr h="2629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Date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Item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Notes</a:t>
                      </a:r>
                      <a:endParaRPr lang="en-US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599077143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5/26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Engineer’s Report, Notice and Ballot to District and District Counsel for Review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4064248363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6/2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BOARD MEETING: Assessment Workshop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562483207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6/6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Balloting Materials sent to mail house for preliminary preparation.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4149148467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6/10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BOARD MEETING: Engineer’s Report Considered and Approved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1178897734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6/13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Notices and Ballots Mailed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634865991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6/25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Community Meetings Held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Potential for two meetings on the same day.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530579292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7/29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Deadline to Submit Exhaustion of Remedies Objections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Provides 46 days to submit objections.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1545595108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8/7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BOARD MEETING: Public Hearing / Tabulation of Ballots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Provides 55 days to submit protests.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3451178101"/>
                  </a:ext>
                </a:extLst>
              </a:tr>
              <a:tr h="515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8/8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Direct Charge Rolls Finalized and Submitted to Auditor’s Offices.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86" marR="55586" marT="0" marB="0"/>
                </a:tc>
                <a:extLst>
                  <a:ext uri="{0D108BD9-81ED-4DB2-BD59-A6C34878D82A}">
                    <a16:rowId xmlns:a16="http://schemas.microsoft.com/office/drawing/2014/main" val="1261986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503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D0B9F-7414-17DD-5F61-3B2376D48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3755-D72C-53B5-0C81-2EA06BBB8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494963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Questions /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7E330-3E03-C97B-D421-3102E462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367888C-0223-4142-5E17-EB785B6ACB60}"/>
              </a:ext>
            </a:extLst>
          </p:cNvPr>
          <p:cNvSpPr txBox="1">
            <a:spLocks/>
          </p:cNvSpPr>
          <p:nvPr/>
        </p:nvSpPr>
        <p:spPr>
          <a:xfrm>
            <a:off x="599227" y="3181914"/>
            <a:ext cx="10993546" cy="13646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/>
              <a:t>Assessment Workshop </a:t>
            </a:r>
          </a:p>
          <a:p>
            <a:pPr algn="ctr"/>
            <a:r>
              <a:rPr lang="en-US" sz="2000" dirty="0"/>
              <a:t>June 3, 2025</a:t>
            </a:r>
          </a:p>
        </p:txBody>
      </p:sp>
    </p:spTree>
    <p:extLst>
      <p:ext uri="{BB962C8B-B14F-4D97-AF65-F5344CB8AC3E}">
        <p14:creationId xmlns:p14="http://schemas.microsoft.com/office/powerpoint/2010/main" val="2923234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26FBA-A012-54BF-7488-ACE578B1D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296B-980F-72B1-C0C9-C93A9216A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proposed Assessment is intended to fund CGA’s core services, which provide a benefit to parcels within CGA (irrigated parcels in particular).</a:t>
            </a:r>
          </a:p>
          <a:p>
            <a:r>
              <a:rPr lang="en-US" dirty="0"/>
              <a:t>These costs will contribute to:</a:t>
            </a:r>
          </a:p>
          <a:p>
            <a:pPr lvl="1"/>
            <a:r>
              <a:rPr lang="en-US" dirty="0"/>
              <a:t>SGMA compliance and management of the Subbasin.</a:t>
            </a:r>
          </a:p>
          <a:p>
            <a:pPr lvl="1"/>
            <a:r>
              <a:rPr lang="en-US" dirty="0"/>
              <a:t>Project and Management Action (PMA) planning and implementation support.</a:t>
            </a:r>
          </a:p>
          <a:p>
            <a:pPr lvl="1"/>
            <a:r>
              <a:rPr lang="en-US" dirty="0"/>
              <a:t>Addressing data gaps related to water use within the Subbasin, which will create a better understanding of groundwater use on a parcel scale and help CGA make decisions regarding demand management.</a:t>
            </a:r>
          </a:p>
          <a:p>
            <a:r>
              <a:rPr lang="en-US" dirty="0"/>
              <a:t>Future costs related to projects are intended to be generated in a manner that further acknowledges the relative benefit provided to specific parcels. This may be addressed with an extraction approach and/or with area-specific funding – both of which would take into account relative groundwater use on a parcel basis.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21D26-5B9D-FE5C-B151-3F777BE3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43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6F8B-F394-8000-319C-058926BD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 and Service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AC46-21FE-A43C-71BC-7E4BC2F98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53852"/>
            <a:ext cx="5514807" cy="4580876"/>
          </a:xfrm>
        </p:spPr>
        <p:txBody>
          <a:bodyPr/>
          <a:lstStyle/>
          <a:p>
            <a:r>
              <a:rPr lang="en-US" dirty="0"/>
              <a:t>Professional Services</a:t>
            </a:r>
          </a:p>
          <a:p>
            <a:pPr lvl="1"/>
            <a:r>
              <a:rPr lang="en-US" dirty="0"/>
              <a:t>General administrative costs, SGMA compliance costs, and administrative PMA components.</a:t>
            </a:r>
          </a:p>
          <a:p>
            <a:r>
              <a:rPr lang="en-US" dirty="0"/>
              <a:t>Planning Services</a:t>
            </a:r>
          </a:p>
          <a:p>
            <a:pPr lvl="1"/>
            <a:r>
              <a:rPr lang="en-US" dirty="0"/>
              <a:t>Long-term funding planning, project implementation planning, and study implementation.</a:t>
            </a:r>
          </a:p>
          <a:p>
            <a:r>
              <a:rPr lang="en-US" dirty="0"/>
              <a:t>Groundwater Sustainability Services</a:t>
            </a:r>
          </a:p>
          <a:p>
            <a:pPr lvl="1"/>
            <a:r>
              <a:rPr lang="en-US" dirty="0"/>
              <a:t>Domestic well mitigation program and demand management mitigation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995E4-4344-A9A6-154B-6572EC91A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650FFB-811C-0C26-11BD-BF2201E55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9829" y="1767015"/>
            <a:ext cx="4839200" cy="446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41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25398-9534-134E-C9F2-49C661C25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Land Use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510C-6D1C-5B16-F14A-726D09F16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“Non-Irrigated” – lands that do not irrigate with groundwater or surface water.</a:t>
            </a:r>
          </a:p>
          <a:p>
            <a:r>
              <a:rPr lang="en-US" dirty="0"/>
              <a:t>“Groundwater Only” – lands that irrigate with only groundwater (no surface water access).</a:t>
            </a:r>
          </a:p>
          <a:p>
            <a:r>
              <a:rPr lang="en-US" dirty="0"/>
              <a:t>“Mixed Use” – lands that irrigate and have access to both groundwater and surface water.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4748F0-81AA-57F6-8ADD-25D4C032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0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E9AC4-735E-9102-7BBA-5ACF4AC70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BA80D9-6A73-815E-4F27-0FC5187A0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353" y="1853850"/>
            <a:ext cx="6553200" cy="37052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AA3BCD-C2FE-2FCE-0748-8551E7E7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Professional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889B0-92BB-7176-3457-AB5D89B9F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22" y="1853851"/>
            <a:ext cx="3716116" cy="419829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Scoring factors:</a:t>
            </a:r>
          </a:p>
          <a:p>
            <a:pPr lvl="1"/>
            <a:r>
              <a:rPr lang="en-US" dirty="0"/>
              <a:t>Basin Management.</a:t>
            </a:r>
          </a:p>
          <a:p>
            <a:pPr lvl="1"/>
            <a:r>
              <a:rPr lang="en-US" dirty="0"/>
              <a:t>SGMA Compliance.</a:t>
            </a:r>
          </a:p>
          <a:p>
            <a:r>
              <a:rPr lang="en-US" dirty="0"/>
              <a:t>Rationale:</a:t>
            </a:r>
          </a:p>
          <a:p>
            <a:pPr lvl="1"/>
            <a:r>
              <a:rPr lang="en-US" dirty="0"/>
              <a:t>Non-Irrigated parcels receive a lesser degree of benefit – but do benefit from Basin Management and SGMA Compliance.</a:t>
            </a:r>
          </a:p>
          <a:p>
            <a:pPr lvl="1"/>
            <a:r>
              <a:rPr lang="en-US" dirty="0"/>
              <a:t>All irrigated parcels benefit from Basin Management and SGMA Compliance, particularly from maintaining local control of the Subbasin and improved water supply management.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B98DC8-AD26-1B67-12A4-4B5128B58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7B39340-C918-0803-DC60-C1C576566BF6}"/>
              </a:ext>
            </a:extLst>
          </p:cNvPr>
          <p:cNvSpPr/>
          <p:nvPr/>
        </p:nvSpPr>
        <p:spPr>
          <a:xfrm>
            <a:off x="10093911" y="2898423"/>
            <a:ext cx="914400" cy="73254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329EC8-FE6A-8BE4-C129-CA649E652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0373" y="1856908"/>
            <a:ext cx="6562725" cy="35528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695970-00A6-D9D3-6C58-13A7E0667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Planning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E3AED-A138-B332-1C4D-243074022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22" y="1853851"/>
            <a:ext cx="3653457" cy="4198293"/>
          </a:xfrm>
        </p:spPr>
        <p:txBody>
          <a:bodyPr>
            <a:normAutofit/>
          </a:bodyPr>
          <a:lstStyle/>
          <a:p>
            <a:r>
              <a:rPr lang="en-US" dirty="0"/>
              <a:t>Scoring factors:</a:t>
            </a:r>
          </a:p>
          <a:p>
            <a:pPr lvl="1"/>
            <a:r>
              <a:rPr lang="en-US" dirty="0"/>
              <a:t>Project Preparation.</a:t>
            </a:r>
          </a:p>
          <a:p>
            <a:pPr lvl="1"/>
            <a:r>
              <a:rPr lang="en-US" dirty="0"/>
              <a:t>Data Management.</a:t>
            </a:r>
          </a:p>
          <a:p>
            <a:r>
              <a:rPr lang="en-US" dirty="0"/>
              <a:t>Rationale:</a:t>
            </a:r>
          </a:p>
          <a:p>
            <a:pPr lvl="1"/>
            <a:r>
              <a:rPr lang="en-US" dirty="0"/>
              <a:t>Non-Irrigated parcels do not receive a benefit from Project Preparation and Data Management.</a:t>
            </a:r>
          </a:p>
          <a:p>
            <a:pPr lvl="1"/>
            <a:r>
              <a:rPr lang="en-US" dirty="0"/>
              <a:t>All irrigated parcels benefit from Project Preparation and Data Management, as they are directly affected by CGA’s planning efforts.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80EE6-02E5-B46B-08CC-9E539340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8A3191E-ACBF-CE14-B224-3B6808F46794}"/>
              </a:ext>
            </a:extLst>
          </p:cNvPr>
          <p:cNvSpPr/>
          <p:nvPr/>
        </p:nvSpPr>
        <p:spPr>
          <a:xfrm>
            <a:off x="9907480" y="2900778"/>
            <a:ext cx="914400" cy="73254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2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CEF35-793F-CF34-7EB8-D5DA4FE93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CFDF816-441B-8F64-C88D-1E257E706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439" y="1951974"/>
            <a:ext cx="6819900" cy="17240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C5524B-AA6F-BE74-DB60-BB7139230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Groundwater Sustainability Services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F7EB8-5968-D75E-416B-24D25BC08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22" y="1853851"/>
            <a:ext cx="3918724" cy="4744302"/>
          </a:xfrm>
        </p:spPr>
        <p:txBody>
          <a:bodyPr>
            <a:normAutofit/>
          </a:bodyPr>
          <a:lstStyle/>
          <a:p>
            <a:r>
              <a:rPr lang="en-US" dirty="0"/>
              <a:t>Scoring factors:</a:t>
            </a:r>
          </a:p>
          <a:p>
            <a:pPr lvl="1"/>
            <a:r>
              <a:rPr lang="en-US" dirty="0"/>
              <a:t>Data Management.</a:t>
            </a:r>
          </a:p>
          <a:p>
            <a:pPr lvl="1"/>
            <a:r>
              <a:rPr lang="en-US" dirty="0"/>
              <a:t>Access to Groundwater.</a:t>
            </a:r>
          </a:p>
          <a:p>
            <a:pPr lvl="1"/>
            <a:r>
              <a:rPr lang="en-US" dirty="0"/>
              <a:t>Reliance on Groundwater.</a:t>
            </a:r>
          </a:p>
          <a:p>
            <a:r>
              <a:rPr lang="en-US" dirty="0"/>
              <a:t>Rationale:</a:t>
            </a:r>
          </a:p>
          <a:p>
            <a:pPr lvl="1"/>
            <a:r>
              <a:rPr lang="en-US" dirty="0"/>
              <a:t>Non-Irrigated parcels do not receive a benefit from Data Management, Access to GW, or Reliance on GW.</a:t>
            </a:r>
          </a:p>
          <a:p>
            <a:pPr lvl="1"/>
            <a:r>
              <a:rPr lang="en-US" dirty="0"/>
              <a:t>All irrigated parcels receive a benefit from Data Management, Access to GW, and Reliance on Groundwater. </a:t>
            </a:r>
          </a:p>
          <a:p>
            <a:pPr lvl="1"/>
            <a:r>
              <a:rPr lang="en-US" dirty="0"/>
              <a:t>Groundwater Only parcels receive a higher degree of benefit stemming from Reliance on Groundwater.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BAAAD-6623-841B-8A36-A5E63EA6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72E51BD-8C3C-21A9-3522-0D8807CB973D}"/>
              </a:ext>
            </a:extLst>
          </p:cNvPr>
          <p:cNvSpPr/>
          <p:nvPr/>
        </p:nvSpPr>
        <p:spPr>
          <a:xfrm>
            <a:off x="10272246" y="2943456"/>
            <a:ext cx="914400" cy="73254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4BAB9B4-42D3-A9D1-43CA-45A50ECDF770}"/>
              </a:ext>
            </a:extLst>
          </p:cNvPr>
          <p:cNvSpPr/>
          <p:nvPr/>
        </p:nvSpPr>
        <p:spPr>
          <a:xfrm>
            <a:off x="8213421" y="2943456"/>
            <a:ext cx="914400" cy="73254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7CCBDF-B6C8-45F8-2D3E-D59D550C1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9439" y="4013074"/>
            <a:ext cx="6819900" cy="15477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D600DD-3B31-8608-68E8-171D511A3177}"/>
              </a:ext>
            </a:extLst>
          </p:cNvPr>
          <p:cNvSpPr txBox="1"/>
          <p:nvPr/>
        </p:nvSpPr>
        <p:spPr>
          <a:xfrm>
            <a:off x="4469439" y="5745330"/>
            <a:ext cx="6819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tx2"/>
                </a:solidFill>
              </a:rPr>
              <a:t>Note: Reliance on Groundwater uses historical AF/acre use (as noted in the GSP) to apportion benefit scoring. More info on next slide.</a:t>
            </a:r>
          </a:p>
        </p:txBody>
      </p:sp>
    </p:spTree>
    <p:extLst>
      <p:ext uri="{BB962C8B-B14F-4D97-AF65-F5344CB8AC3E}">
        <p14:creationId xmlns:p14="http://schemas.microsoft.com/office/powerpoint/2010/main" val="52924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5B82-C2CE-0AE5-69A4-2E8459607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Groundwater Balance Services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36AF0-59DE-7F2F-CFE4-80B23781D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Reliance on Groundwater scoring based on assumptions included in the GSP.</a:t>
            </a:r>
          </a:p>
          <a:p>
            <a:pPr lvl="1"/>
            <a:r>
              <a:rPr lang="en-US" dirty="0"/>
              <a:t>Groundwater Only areas: 1.65 AF per acre.</a:t>
            </a:r>
          </a:p>
          <a:p>
            <a:pPr lvl="1"/>
            <a:r>
              <a:rPr lang="en-US" dirty="0"/>
              <a:t>Mixed Use areas: 0.51 AF per acre.</a:t>
            </a:r>
          </a:p>
          <a:p>
            <a:pPr lvl="1"/>
            <a:r>
              <a:rPr lang="en-US" dirty="0"/>
              <a:t>Ratio: 7.64 – 2.36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B089D-13C7-3B2B-EDE1-179A18E1D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1136D1-3DBA-3D65-CCA3-DA60E7B28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4273256"/>
            <a:ext cx="6400800" cy="1882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48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C6EA6-D0AE-86A9-F2AF-59822931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rate 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5B900-38A6-1A0B-890E-2B54FF8C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05FD1E7-0C39-F0ED-E0C7-DEB7E1B6EC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1265" y="2499121"/>
            <a:ext cx="8769470" cy="185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793360"/>
      </p:ext>
    </p:extLst>
  </p:cSld>
  <p:clrMapOvr>
    <a:masterClrMapping/>
  </p:clrMapOvr>
</p:sld>
</file>

<file path=ppt/theme/theme1.xml><?xml version="1.0" encoding="utf-8"?>
<a:theme xmlns:a="http://schemas.openxmlformats.org/drawingml/2006/main" name="SCI Theme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I Theme" id="{1C67E9F5-CC73-4C1C-8742-E8A6A9E8DE45}" vid="{77F5B1CA-3D8B-4610-BCD0-1D9D981F0B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SCI Theme</Template>
  <TotalTime>4680</TotalTime>
  <Words>1034</Words>
  <Application>Microsoft Office PowerPoint</Application>
  <PresentationFormat>Widescreen</PresentationFormat>
  <Paragraphs>142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Gill Sans MT</vt:lpstr>
      <vt:lpstr>Wingdings 2</vt:lpstr>
      <vt:lpstr>SCI Theme</vt:lpstr>
      <vt:lpstr>Colusa Groundwater Authority Board of Directors</vt:lpstr>
      <vt:lpstr>Assessment Approach</vt:lpstr>
      <vt:lpstr>Costs and Service Categories</vt:lpstr>
      <vt:lpstr>Land Use Groups</vt:lpstr>
      <vt:lpstr>1. Professional Services</vt:lpstr>
      <vt:lpstr>2. Planning Services</vt:lpstr>
      <vt:lpstr>3. Groundwater Sustainability Services (1)</vt:lpstr>
      <vt:lpstr>3. Groundwater Balance Services (2)</vt:lpstr>
      <vt:lpstr>Summary rate Table</vt:lpstr>
      <vt:lpstr>Alternative approaches</vt:lpstr>
      <vt:lpstr>Alternative Approach – Scenario 2</vt:lpstr>
      <vt:lpstr>Alternative Approach – Scenario 2</vt:lpstr>
      <vt:lpstr>Alternative Approach – Scenario 3</vt:lpstr>
      <vt:lpstr>Alternative Approach – Scenario 3</vt:lpstr>
      <vt:lpstr>Scenario Rate Comparison</vt:lpstr>
      <vt:lpstr>Assessment Balloting Process</vt:lpstr>
      <vt:lpstr>PowerPoint Presentation</vt:lpstr>
      <vt:lpstr>Questions /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Aston</dc:creator>
  <cp:lastModifiedBy>Ryan Aston</cp:lastModifiedBy>
  <cp:revision>60</cp:revision>
  <dcterms:created xsi:type="dcterms:W3CDTF">2024-11-11T19:50:20Z</dcterms:created>
  <dcterms:modified xsi:type="dcterms:W3CDTF">2025-06-03T15:49:19Z</dcterms:modified>
</cp:coreProperties>
</file>